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8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76" r:id="rId4"/>
    <p:sldId id="259" r:id="rId5"/>
    <p:sldId id="283" r:id="rId6"/>
    <p:sldId id="305" r:id="rId7"/>
    <p:sldId id="284" r:id="rId8"/>
    <p:sldId id="285" r:id="rId9"/>
    <p:sldId id="288" r:id="rId10"/>
    <p:sldId id="292" r:id="rId11"/>
    <p:sldId id="294" r:id="rId12"/>
    <p:sldId id="291" r:id="rId13"/>
    <p:sldId id="286" r:id="rId14"/>
    <p:sldId id="306" r:id="rId15"/>
    <p:sldId id="287" r:id="rId16"/>
    <p:sldId id="289" r:id="rId17"/>
    <p:sldId id="312" r:id="rId18"/>
    <p:sldId id="301" r:id="rId19"/>
    <p:sldId id="302" r:id="rId20"/>
    <p:sldId id="307" r:id="rId21"/>
    <p:sldId id="295" r:id="rId22"/>
    <p:sldId id="313" r:id="rId23"/>
    <p:sldId id="316" r:id="rId24"/>
    <p:sldId id="297" r:id="rId25"/>
    <p:sldId id="298" r:id="rId26"/>
    <p:sldId id="308" r:id="rId27"/>
    <p:sldId id="293" r:id="rId28"/>
    <p:sldId id="303" r:id="rId29"/>
    <p:sldId id="304" r:id="rId30"/>
    <p:sldId id="317" r:id="rId31"/>
    <p:sldId id="311" r:id="rId32"/>
    <p:sldId id="315" r:id="rId33"/>
    <p:sldId id="310" r:id="rId34"/>
    <p:sldId id="281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61" autoAdjust="0"/>
    <p:restoredTop sz="94637"/>
  </p:normalViewPr>
  <p:slideViewPr>
    <p:cSldViewPr snapToGrid="0" snapToObjects="1" showGuides="1">
      <p:cViewPr varScale="1">
        <p:scale>
          <a:sx n="80" d="100"/>
          <a:sy n="80" d="100"/>
        </p:scale>
        <p:origin x="76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4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37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4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5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99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8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0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73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9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7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90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0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19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2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0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51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8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2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66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35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15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55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0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8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1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9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1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hyperlink" Target="https://zhuanlan.zhihu.com/p/484760806&#65292;2022-04-27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5343943" y="3046512"/>
            <a:ext cx="756673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软工学院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6359225" y="5114537"/>
            <a:ext cx="473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G16 </a:t>
            </a:r>
            <a:r>
              <a:rPr lang="zh-CN" altLang="en-US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吴联想 王义博 许淇凯 郑航舰 潘睿琪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D8469E-3A03-4167-8AA7-F7B13D69F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184" y="1615031"/>
            <a:ext cx="2862962" cy="2862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需求可行性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00F2F7-7548-4990-8FFE-AB66E96F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355" y="559821"/>
            <a:ext cx="5197290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定义需求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276AE5-6A00-4B69-B459-E473C537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3" y="643322"/>
            <a:ext cx="5524979" cy="6058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F37C3E-5BB6-4671-938B-7937BD33E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601" y="1522473"/>
            <a:ext cx="7380359" cy="38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需求优先级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8AE8EF-BEB5-4EAF-8528-86D5DDA1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5" y="467524"/>
            <a:ext cx="6256237" cy="59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用户代表确认需求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3A45F4-FD34-41D6-A5B0-E197BA698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5" y="971337"/>
            <a:ext cx="7031234" cy="3286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EB515A-999D-4658-9054-46DC342A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047" y="2768616"/>
            <a:ext cx="6159643" cy="37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UML</a:t>
            </a:r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与原型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4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原型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-PIXSO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D01CA2-BF92-4EC6-B6F4-72EE816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210" y="1042236"/>
            <a:ext cx="2944318" cy="5199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25DFB9-4F06-468E-BC70-2562E2B04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024" y="862828"/>
            <a:ext cx="6828732" cy="51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对话图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579142A-8773-4B58-8CC1-E8DE5577E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5" y="656529"/>
            <a:ext cx="10310677" cy="57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0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FC32FE7-E8EC-43C7-B406-641B264F9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488" y="0"/>
            <a:ext cx="50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Uml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活动图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DCBF707-8685-449E-8E2E-5D2F484E1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38" y="600075"/>
            <a:ext cx="5614988" cy="3062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4ABB34-7166-4EAB-B87D-2E5F9CF8B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749" y="636317"/>
            <a:ext cx="5059340" cy="3026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FD78F2-7924-432E-B458-497C2C738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930" y="3662796"/>
            <a:ext cx="3638550" cy="32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Uml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用例图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5E509C6-4ADF-40A8-87D8-055DA465C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60" y="0"/>
            <a:ext cx="371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87256" y="1370644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愿景与范围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7058844" y="2427159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用户群与用户代表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7058843" y="3497928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UML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与原型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87256" y="467631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SRS</a:t>
            </a:r>
            <a:endParaRPr lang="zh-CN" altLang="en-US" sz="2800" b="1" kern="0" dirty="0">
              <a:solidFill>
                <a:schemeClr val="tx1">
                  <a:lumMod val="65000"/>
                  <a:lumOff val="35000"/>
                </a:schemeClr>
              </a:solidFill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SRS</a:t>
            </a:r>
          </a:p>
        </p:txBody>
      </p:sp>
    </p:spTree>
    <p:extLst>
      <p:ext uri="{BB962C8B-B14F-4D97-AF65-F5344CB8AC3E}">
        <p14:creationId xmlns:p14="http://schemas.microsoft.com/office/powerpoint/2010/main" val="2598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83D135-7A5E-44C1-8DCB-90E83E781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40" y="580571"/>
            <a:ext cx="4343776" cy="59898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DAF505-0977-49DE-AF2C-EFE7D787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508" y="1063338"/>
            <a:ext cx="6216710" cy="53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692CDDC-E396-48B2-8F33-7BBC1A3F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908" y="523421"/>
            <a:ext cx="4991533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需求优先级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B8546F-B232-4AA5-BC9C-BD4AFF7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138" y="1128709"/>
            <a:ext cx="7813937" cy="49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数据字典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6DE2D30-9D6B-4455-A815-A7506847A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0" y="628408"/>
            <a:ext cx="7094972" cy="3915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D87E2E-908C-44E6-99A1-3E2A0B481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798" y="2456100"/>
            <a:ext cx="6604900" cy="38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ER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3DA933C-75CC-415E-B357-51DB9CED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167" y="1173284"/>
            <a:ext cx="6073666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05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0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JAD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会议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C772486-864D-401F-8D60-3C735454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769" y="506476"/>
            <a:ext cx="5334462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测试用例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E1FDE1-20F9-405C-A6C8-D6DE77D6C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48" y="597156"/>
            <a:ext cx="5570703" cy="59212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13310F-7838-4224-B1EB-ABEA6804E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331" y="703988"/>
            <a:ext cx="5121084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用户手册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D0F75B-6815-D3D6-34F5-C4B1E827D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11" y="848982"/>
            <a:ext cx="4808503" cy="5555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0CFAE1-FC35-4B34-A8DD-EEA861CA3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876" y="434080"/>
            <a:ext cx="4419983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愿景与范围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项目计划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A83F090-C357-434C-A5F2-40CCB2AB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72133"/>
            <a:ext cx="12192000" cy="3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117CC13-8EEE-4717-9F35-BE521151E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88686"/>
              </p:ext>
            </p:extLst>
          </p:nvPr>
        </p:nvGraphicFramePr>
        <p:xfrm>
          <a:off x="3171825" y="895375"/>
          <a:ext cx="6275612" cy="534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903">
                  <a:extLst>
                    <a:ext uri="{9D8B030D-6E8A-4147-A177-3AD203B41FA5}">
                      <a16:colId xmlns:a16="http://schemas.microsoft.com/office/drawing/2014/main" val="396227052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395806463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44096415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589424005"/>
                    </a:ext>
                  </a:extLst>
                </a:gridCol>
              </a:tblGrid>
              <a:tr h="8912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07320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/>
                        <a:t>吴联想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76751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r>
                        <a:rPr lang="zh-CN" altLang="en-US" dirty="0"/>
                        <a:t>更新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SRS</a:t>
                      </a:r>
                      <a:r>
                        <a:rPr lang="zh-CN" altLang="en-US" dirty="0"/>
                        <a:t>模板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325549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对话图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22027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许淇凯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用例文档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3486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潘睿琪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用户手册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79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小组打分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117CC13-8EEE-4717-9F35-BE521151E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65814"/>
              </p:ext>
            </p:extLst>
          </p:nvPr>
        </p:nvGraphicFramePr>
        <p:xfrm>
          <a:off x="1342965" y="848238"/>
          <a:ext cx="9413418" cy="534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903">
                  <a:extLst>
                    <a:ext uri="{9D8B030D-6E8A-4147-A177-3AD203B41FA5}">
                      <a16:colId xmlns:a16="http://schemas.microsoft.com/office/drawing/2014/main" val="396227052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395806463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44096415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589424005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52303466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2062817680"/>
                    </a:ext>
                  </a:extLst>
                </a:gridCol>
              </a:tblGrid>
              <a:tr h="8912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07320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/>
                        <a:t>吴联想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76751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325549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22027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许淇凯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3486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潘睿琪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79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6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AA092A4-4D33-4391-9683-A5C466B95428}"/>
              </a:ext>
            </a:extLst>
          </p:cNvPr>
          <p:cNvSpPr txBox="1"/>
          <p:nvPr/>
        </p:nvSpPr>
        <p:spPr>
          <a:xfrm>
            <a:off x="916550" y="2650385"/>
            <a:ext cx="10710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【1】</a:t>
            </a:r>
            <a:r>
              <a:rPr lang="zh-CN" altLang="en-US" dirty="0"/>
              <a:t>杨弘平，吕海华，李波，史江萍，代钦</a:t>
            </a:r>
            <a:r>
              <a:rPr lang="en-US" altLang="zh-CN" dirty="0"/>
              <a:t>.UML2</a:t>
            </a:r>
            <a:r>
              <a:rPr lang="zh-CN" altLang="en-US" dirty="0"/>
              <a:t>基础、建模与设计教程</a:t>
            </a:r>
            <a:r>
              <a:rPr lang="en-US" altLang="zh-CN" dirty="0"/>
              <a:t>.</a:t>
            </a:r>
            <a:r>
              <a:rPr lang="zh-CN" altLang="en-US" dirty="0"/>
              <a:t>北京</a:t>
            </a:r>
            <a:r>
              <a:rPr lang="en-US" altLang="zh-CN" dirty="0"/>
              <a:t>:</a:t>
            </a:r>
            <a:r>
              <a:rPr lang="zh-CN" altLang="en-US" dirty="0"/>
              <a:t>清华大学出版社，</a:t>
            </a:r>
            <a:r>
              <a:rPr lang="en-US" altLang="zh-CN" dirty="0"/>
              <a:t>2015 </a:t>
            </a:r>
          </a:p>
          <a:p>
            <a:r>
              <a:rPr lang="en-US" altLang="zh-CN" dirty="0"/>
              <a:t>ISBN 978-7-302-40449-1.</a:t>
            </a:r>
          </a:p>
          <a:p>
            <a:r>
              <a:rPr lang="en-US" altLang="zh-CN" dirty="0"/>
              <a:t>【2】pixso</a:t>
            </a:r>
            <a:r>
              <a:rPr lang="zh-CN" altLang="en-US" dirty="0"/>
              <a:t>协调设计</a:t>
            </a:r>
            <a:r>
              <a:rPr lang="en-US" altLang="zh-CN" dirty="0"/>
              <a:t>.</a:t>
            </a:r>
            <a:r>
              <a:rPr lang="en-US" altLang="zh-CN" dirty="0" err="1"/>
              <a:t>Pixso</a:t>
            </a:r>
            <a:r>
              <a:rPr lang="zh-CN" altLang="en-US" dirty="0"/>
              <a:t>高效使用技巧！让</a:t>
            </a:r>
            <a:r>
              <a:rPr lang="en-US" altLang="zh-CN" dirty="0"/>
              <a:t>UI</a:t>
            </a:r>
            <a:r>
              <a:rPr lang="zh-CN" altLang="en-US" dirty="0"/>
              <a:t>设计效率快到飞起</a:t>
            </a:r>
            <a:r>
              <a:rPr lang="en-US" altLang="zh-CN" dirty="0">
                <a:hlinkClick r:id="rId6"/>
              </a:rPr>
              <a:t>https://zhuanlan.zhihu.com/p/484760806</a:t>
            </a:r>
            <a:r>
              <a:rPr lang="zh-CN" altLang="en-US" dirty="0">
                <a:hlinkClick r:id="rId6"/>
              </a:rPr>
              <a:t>，</a:t>
            </a:r>
            <a:r>
              <a:rPr lang="en-US" altLang="zh-CN" dirty="0">
                <a:hlinkClick r:id="rId6"/>
              </a:rPr>
              <a:t>2022-04-27</a:t>
            </a:r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项目开发计划（</a:t>
            </a:r>
            <a:r>
              <a:rPr lang="en-US" altLang="zh-CN" dirty="0"/>
              <a:t>GB856T——88</a:t>
            </a:r>
            <a:r>
              <a:rPr lang="zh-CN" altLang="en-US" dirty="0"/>
              <a:t>） 文档模板 来源</a:t>
            </a:r>
            <a:r>
              <a:rPr lang="en-US" altLang="zh-CN" dirty="0"/>
              <a:t>《</a:t>
            </a:r>
            <a:r>
              <a:rPr lang="zh-CN" altLang="en-US" dirty="0"/>
              <a:t>软件设计文档国家标准</a:t>
            </a:r>
            <a:r>
              <a:rPr lang="en-US" altLang="zh-CN" dirty="0"/>
              <a:t>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0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1930978" y="2515406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1930978" y="3556799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Vision &amp; Scope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15B562-8D4F-4024-A660-4D3236261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224" y="2704543"/>
            <a:ext cx="7571776" cy="3716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45EB08-9935-43B5-9355-395A766CC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48" y="643322"/>
            <a:ext cx="4534293" cy="5776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F1484-38BF-422A-B8DD-89931CF24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093" y="-190023"/>
            <a:ext cx="4138019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Context Diagram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EB20E97-BAEF-4585-8B9C-CF1ECC95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200" y="1425500"/>
            <a:ext cx="6911975" cy="422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用户群与用户代表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0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用户群与用户代表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5EFD78-B012-48BF-BC2E-051A8C4F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3957"/>
              </p:ext>
            </p:extLst>
          </p:nvPr>
        </p:nvGraphicFramePr>
        <p:xfrm>
          <a:off x="1472542" y="829416"/>
          <a:ext cx="9710433" cy="5770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421712307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281224872"/>
                    </a:ext>
                  </a:extLst>
                </a:gridCol>
                <a:gridCol w="7033908">
                  <a:extLst>
                    <a:ext uri="{9D8B030D-6E8A-4147-A177-3AD203B41FA5}">
                      <a16:colId xmlns:a16="http://schemas.microsoft.com/office/drawing/2014/main" val="2048071518"/>
                    </a:ext>
                  </a:extLst>
                </a:gridCol>
              </a:tblGrid>
              <a:tr h="273147">
                <a:tc gridSpan="3">
                  <a:txBody>
                    <a:bodyPr/>
                    <a:lstStyle/>
                    <a:p>
                      <a:pPr algn="ctr"/>
                      <a:r>
                        <a:rPr lang="zh-CN" sz="3600" kern="500" dirty="0">
                          <a:effectLst/>
                        </a:rPr>
                        <a:t>“软工学院”用户群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43097"/>
                  </a:ext>
                </a:extLst>
              </a:tr>
              <a:tr h="218517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3200" kern="500" dirty="0">
                          <a:effectLst/>
                        </a:rPr>
                        <a:t>  </a:t>
                      </a:r>
                      <a:r>
                        <a:rPr lang="zh-CN" sz="3200" kern="500" dirty="0">
                          <a:effectLst/>
                        </a:rPr>
                        <a:t>名称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500">
                          <a:effectLst/>
                        </a:rPr>
                        <a:t>个数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500">
                          <a:effectLst/>
                        </a:rPr>
                        <a:t>描述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320289644"/>
                  </a:ext>
                </a:extLst>
              </a:tr>
              <a:tr h="1638881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 dirty="0">
                          <a:effectLst/>
                        </a:rPr>
                        <a:t>教师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 dirty="0">
                          <a:effectLst/>
                        </a:rPr>
                        <a:t>约</a:t>
                      </a:r>
                      <a:r>
                        <a:rPr lang="en-US" sz="2000" kern="500" dirty="0">
                          <a:effectLst/>
                        </a:rPr>
                        <a:t>70</a:t>
                      </a:r>
                      <a:r>
                        <a:rPr lang="zh-CN" sz="2000" kern="500" dirty="0">
                          <a:effectLst/>
                        </a:rPr>
                        <a:t>人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教师用户是该项目的主要需求者之一，可以使用该软件了解学生知识点掌握的程度，同时帮助同学们解决一些软件工程上面的困惑，分享一些帮助学生们学习的材料，使用频率中，同时软件使用的权限高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1091141517"/>
                  </a:ext>
                </a:extLst>
              </a:tr>
              <a:tr h="1456783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>
                          <a:effectLst/>
                        </a:rPr>
                        <a:t>学生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约</a:t>
                      </a:r>
                      <a:r>
                        <a:rPr lang="en-US" sz="2000" kern="500">
                          <a:effectLst/>
                        </a:rPr>
                        <a:t>500</a:t>
                      </a:r>
                      <a:r>
                        <a:rPr lang="zh-CN" sz="2000" kern="500">
                          <a:effectLst/>
                        </a:rPr>
                        <a:t>人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这里的学生用户特指软件工程学生，软件工程学生用户可以通过该软件来交流和分享软件工程的知识、浏览老师提供的视频和文档资源，使用频率高，软件使用的权限中等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2889736243"/>
                  </a:ext>
                </a:extLst>
              </a:tr>
              <a:tr h="1638881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>
                          <a:effectLst/>
                        </a:rPr>
                        <a:t>游客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未知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 dirty="0">
                          <a:effectLst/>
                        </a:rPr>
                        <a:t>游客用户是没有选择软件工程课程但是对软件工程课有兴趣的学生，这类用户可以浏览软件工程相关课程和老师的介绍，同时可以针对</a:t>
                      </a:r>
                      <a:r>
                        <a:rPr lang="en-US" sz="2000" kern="500" dirty="0">
                          <a:effectLst/>
                        </a:rPr>
                        <a:t>APP</a:t>
                      </a:r>
                      <a:r>
                        <a:rPr lang="zh-CN" sz="2000" kern="500" dirty="0">
                          <a:effectLst/>
                        </a:rPr>
                        <a:t>内容留言，使用频率中等，软件使用的权限低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334644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用户群与用户代表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5D47F8-DBF9-45BD-97E3-41CBB045A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03421"/>
              </p:ext>
            </p:extLst>
          </p:nvPr>
        </p:nvGraphicFramePr>
        <p:xfrm>
          <a:off x="523875" y="139978"/>
          <a:ext cx="11306175" cy="6536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64042313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5573153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578344801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842638822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286572466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9782078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832978773"/>
                    </a:ext>
                  </a:extLst>
                </a:gridCol>
              </a:tblGrid>
              <a:tr h="35680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用户类别</a:t>
                      </a:r>
                      <a:endParaRPr lang="zh-CN" sz="12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用户姓名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身份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用户简介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权力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责任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利益</a:t>
                      </a:r>
                      <a:endParaRPr lang="zh-CN" sz="12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8822101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 dirty="0">
                          <a:effectLst/>
                        </a:rPr>
                        <a:t>项目发起人</a:t>
                      </a:r>
                      <a:endParaRPr lang="zh-CN" sz="1400" b="1" kern="500" dirty="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杨枨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项目发起人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城市学院计算分院，现任计算机科学与工程学系副主任，软件工程专业负责人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主导整个项目大致开发方向，并对每个阶段的小组成果进行评审。确定项目最后验收条件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对项目的各个阶段进行评审并给出建议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最终项目成果的拥有者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4162017522"/>
                  </a:ext>
                </a:extLst>
              </a:tr>
              <a:tr h="630311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教师用户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罗荣良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教师用户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软件工程专业优秀教师，系统分析员，大学生服务外包创新应用大赛负责人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主导本系统教师用户功能点的选择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向项目组提供关于教师用户的相关需求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完成的系统将尽可能地满足其关于教师功能方面的需求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785545446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孙锐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向项目组提供关于学生用户（本专业男性）的相关需求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2158380594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林安晨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向项目组提供关于学生用户（本专业女性）的相关需求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681286852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曹杰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向项目组提供关于学生用户（本专业女性）的相关需求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969806782"/>
                  </a:ext>
                </a:extLst>
              </a:tr>
              <a:tr h="630311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周东祺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工程学院，机械电子工程专业，</a:t>
                      </a:r>
                      <a:r>
                        <a:rPr lang="en-US" sz="1600" kern="500">
                          <a:effectLst/>
                        </a:rPr>
                        <a:t>2018</a:t>
                      </a:r>
                      <a:r>
                        <a:rPr lang="zh-CN" sz="1600" kern="500">
                          <a:effectLst/>
                        </a:rPr>
                        <a:t>级在读大学生，对软工学习有兴趣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向项目组提供关于游客用户（外院）的相关需求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62329444"/>
                  </a:ext>
                </a:extLst>
              </a:tr>
              <a:tr h="540268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何宁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计算分院计算机与科学专业</a:t>
                      </a:r>
                      <a:r>
                        <a:rPr lang="en-US" sz="1600" kern="500">
                          <a:effectLst/>
                        </a:rPr>
                        <a:t>2019</a:t>
                      </a:r>
                      <a:r>
                        <a:rPr lang="zh-CN" sz="1600" kern="500">
                          <a:effectLst/>
                        </a:rPr>
                        <a:t>级在读大学生，对软工学习感兴趣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向项目组提供关于游客用户（本院，男）的相关需求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683106926"/>
                  </a:ext>
                </a:extLst>
              </a:tr>
              <a:tr h="540268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王雯璐</a:t>
                      </a:r>
                    </a:p>
                    <a:p>
                      <a:pPr algn="ctr"/>
                      <a:r>
                        <a:rPr lang="en-US" sz="1600" kern="500">
                          <a:effectLst/>
                        </a:rPr>
                        <a:t> 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计算分院计算机与科学专业</a:t>
                      </a:r>
                      <a:r>
                        <a:rPr lang="en-US" sz="1600" kern="500">
                          <a:effectLst/>
                        </a:rPr>
                        <a:t>2021</a:t>
                      </a:r>
                      <a:r>
                        <a:rPr lang="zh-CN" sz="1600" kern="500">
                          <a:effectLst/>
                        </a:rPr>
                        <a:t>级在读大学生，对软工学习感兴趣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向项目组提供关于游客用户（本院，女）的相关需求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140346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0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用例文档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7654D73-B8B8-4291-B3D6-18D1F321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44" y="1783273"/>
            <a:ext cx="5572299" cy="4494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1440C-CB55-4C05-BEF1-068619B837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67" y="643322"/>
            <a:ext cx="5197290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</TotalTime>
  <Words>938</Words>
  <Application>Microsoft Office PowerPoint</Application>
  <PresentationFormat>宽屏</PresentationFormat>
  <Paragraphs>218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FZHei-B01S</vt:lpstr>
      <vt:lpstr>Source Han Sans CN</vt:lpstr>
      <vt:lpstr>等线</vt:lpstr>
      <vt:lpstr>等线 Light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吴 联想</cp:lastModifiedBy>
  <cp:revision>22</cp:revision>
  <dcterms:created xsi:type="dcterms:W3CDTF">2019-02-19T12:23:00Z</dcterms:created>
  <dcterms:modified xsi:type="dcterms:W3CDTF">2022-05-04T04:29:41Z</dcterms:modified>
</cp:coreProperties>
</file>